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x="6858000" cy="9144000"/>
  <p:embeddedFontLst>
    <p:embeddedFont>
      <p:font typeface="Source Sans Pro Light"/>
      <p:regular r:id="rId14"/>
      <p:bold r:id="rId15"/>
      <p:italic r:id="rId16"/>
      <p:boldItalic r:id="rId17"/>
    </p:embeddedFont>
    <p:embeddedFont>
      <p:font typeface="Source Sans Pr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hyvb3Iw+CBhpc/6efOuWmrs9Yg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SansPr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SourceSansPr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SansProLight-bold.fntdata"/><Relationship Id="rId14" Type="http://schemas.openxmlformats.org/officeDocument/2006/relationships/font" Target="fonts/SourceSansProLight-regular.fntdata"/><Relationship Id="rId17" Type="http://schemas.openxmlformats.org/officeDocument/2006/relationships/font" Target="fonts/SourceSansProLight-boldItalic.fntdata"/><Relationship Id="rId16" Type="http://schemas.openxmlformats.org/officeDocument/2006/relationships/font" Target="fonts/SourceSansProLight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ourceSansPro-bold.fntdata"/><Relationship Id="rId6" Type="http://schemas.openxmlformats.org/officeDocument/2006/relationships/slide" Target="slides/slide1.xml"/><Relationship Id="rId18" Type="http://schemas.openxmlformats.org/officeDocument/2006/relationships/font" Target="fonts/SourceSansPr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9579d9e0e_0_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gb9579d9e0e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26610259b2_1_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g126610259b2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5436712c94_0_1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g15436712c94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5436712c94_0_1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15436712c94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5436712c94_0_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15436712c94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5436712c94_0_18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g15436712c94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26610259b2_1_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g126610259b2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DH 1 Column Layout">
  <p:cSld name="JDH 1 Column Layou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4"/>
          <p:cNvSpPr/>
          <p:nvPr/>
        </p:nvSpPr>
        <p:spPr>
          <a:xfrm>
            <a:off x="185738" y="6680200"/>
            <a:ext cx="8780462" cy="185738"/>
          </a:xfrm>
          <a:prstGeom prst="rect">
            <a:avLst/>
          </a:prstGeom>
          <a:solidFill>
            <a:srgbClr val="828912"/>
          </a:solidFill>
          <a:ln>
            <a:noFill/>
          </a:ln>
          <a:effectLst>
            <a:outerShdw rotWithShape="0" dir="5400000" dist="23000">
              <a:srgbClr val="808080">
                <a:alpha val="3254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4"/>
          <p:cNvSpPr txBox="1"/>
          <p:nvPr>
            <p:ph idx="1" type="body"/>
          </p:nvPr>
        </p:nvSpPr>
        <p:spPr>
          <a:xfrm>
            <a:off x="1835696" y="1474241"/>
            <a:ext cx="6840760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  <a:defRPr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0" name="Google Shape;30;p34"/>
          <p:cNvSpPr txBox="1"/>
          <p:nvPr>
            <p:ph type="title"/>
          </p:nvPr>
        </p:nvSpPr>
        <p:spPr>
          <a:xfrm>
            <a:off x="1835696" y="274638"/>
            <a:ext cx="685110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7C892B"/>
              </a:buClr>
              <a:buSzPts val="3200"/>
              <a:buFont typeface="Arial"/>
              <a:buNone/>
              <a:defRPr sz="3200">
                <a:solidFill>
                  <a:srgbClr val="7C892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1" type="ftr"/>
          </p:nvPr>
        </p:nvSpPr>
        <p:spPr>
          <a:xfrm>
            <a:off x="179512" y="6237288"/>
            <a:ext cx="18722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4"/>
          <p:cNvSpPr txBox="1"/>
          <p:nvPr>
            <p:ph idx="12" type="sldNum"/>
          </p:nvPr>
        </p:nvSpPr>
        <p:spPr>
          <a:xfrm>
            <a:off x="7596188" y="6237288"/>
            <a:ext cx="13683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2" name="Google Shape;42;p3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3" name="Google Shape;43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3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3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3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2" name="Google Shape;52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7" name="Google Shape;67;p4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8" name="Google Shape;68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4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5" name="Google Shape;75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3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4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4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5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2.png"/><Relationship Id="rId5" Type="http://schemas.openxmlformats.org/officeDocument/2006/relationships/image" Target="../media/image10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11.png"/><Relationship Id="rId7" Type="http://schemas.openxmlformats.org/officeDocument/2006/relationships/image" Target="../media/image8.png"/><Relationship Id="rId8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ettg.eu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-150127" y="0"/>
            <a:ext cx="9737197" cy="6858000"/>
          </a:xfrm>
          <a:prstGeom prst="rect">
            <a:avLst/>
          </a:prstGeom>
          <a:solidFill>
            <a:srgbClr val="50AC9A"/>
          </a:solidFill>
          <a:ln cap="flat" cmpd="sng" w="9525">
            <a:solidFill>
              <a:srgbClr val="359D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442350" y="5609230"/>
            <a:ext cx="6598800" cy="41903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407925" y="1229375"/>
            <a:ext cx="87360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GB" sz="3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ETTG - Practitioners’ Network </a:t>
            </a:r>
            <a:endParaRPr b="1" i="0" sz="3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-GB" sz="2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Making development finance more impactful:</a:t>
            </a:r>
            <a:endParaRPr b="1" i="1"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Advancing complementarity between European donors, implementing agencies and DFIs/PDBs</a:t>
            </a:r>
            <a:endParaRPr i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Key insights and recommendations</a:t>
            </a:r>
            <a:endParaRPr i="1" sz="26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i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i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21 </a:t>
            </a:r>
            <a:r>
              <a:rPr i="0" lang="en-GB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September 2022</a:t>
            </a:r>
            <a:endParaRPr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TTG logo white.png" id="98" name="Google Shape;9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875" y="6279275"/>
            <a:ext cx="2570775" cy="34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2150" y="6181475"/>
            <a:ext cx="6204674" cy="56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34200" y="5090850"/>
            <a:ext cx="2893857" cy="86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"/>
          <p:cNvSpPr txBox="1"/>
          <p:nvPr/>
        </p:nvSpPr>
        <p:spPr>
          <a:xfrm>
            <a:off x="3347500" y="5064150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This ETTG project is conducted for the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Practitioners’ Network for European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Development Cooperation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b9579d9e0e_0_41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07" name="Google Shape;107;gb9579d9e0e_0_41"/>
          <p:cNvSpPr/>
          <p:nvPr/>
        </p:nvSpPr>
        <p:spPr>
          <a:xfrm>
            <a:off x="0" y="-67"/>
            <a:ext cx="9144000" cy="6858000"/>
          </a:xfrm>
          <a:prstGeom prst="rect">
            <a:avLst/>
          </a:prstGeom>
          <a:solidFill>
            <a:srgbClr val="50AC9A"/>
          </a:solidFill>
          <a:ln cap="flat" cmpd="sng" w="9525">
            <a:solidFill>
              <a:srgbClr val="359D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TTG logo white.png" id="108" name="Google Shape;108;gb9579d9e0e_0_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275" y="6279275"/>
            <a:ext cx="2570775" cy="34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b9579d9e0e_0_41"/>
          <p:cNvSpPr/>
          <p:nvPr/>
        </p:nvSpPr>
        <p:spPr>
          <a:xfrm>
            <a:off x="580650" y="2963095"/>
            <a:ext cx="2699400" cy="831900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2.    Coordination: objectives and challenges</a:t>
            </a:r>
            <a:endParaRPr b="1" i="0" sz="16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b9579d9e0e_0_41"/>
          <p:cNvSpPr/>
          <p:nvPr/>
        </p:nvSpPr>
        <p:spPr>
          <a:xfrm>
            <a:off x="580650" y="3804055"/>
            <a:ext cx="2699275" cy="298024"/>
          </a:xfrm>
          <a:prstGeom prst="flowChartInputOutpu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b9579d9e0e_0_41"/>
          <p:cNvSpPr/>
          <p:nvPr/>
        </p:nvSpPr>
        <p:spPr>
          <a:xfrm>
            <a:off x="580650" y="4120203"/>
            <a:ext cx="2699400" cy="831900"/>
          </a:xfrm>
          <a:prstGeom prst="rect">
            <a:avLst/>
          </a:prstGeom>
          <a:solidFill>
            <a:srgbClr val="8289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3.    Lessons learnt and recommendations</a:t>
            </a:r>
            <a:endParaRPr b="1" i="0" sz="16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b9579d9e0e_0_41"/>
          <p:cNvSpPr/>
          <p:nvPr/>
        </p:nvSpPr>
        <p:spPr>
          <a:xfrm>
            <a:off x="580650" y="1824100"/>
            <a:ext cx="2699400" cy="83190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AutoNum type="arabicPeriod"/>
            </a:pPr>
            <a:r>
              <a:rPr b="1" i="0" lang="en-GB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Background</a:t>
            </a:r>
            <a:endParaRPr b="1" i="0" sz="16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b9579d9e0e_0_41"/>
          <p:cNvSpPr/>
          <p:nvPr/>
        </p:nvSpPr>
        <p:spPr>
          <a:xfrm>
            <a:off x="580650" y="2656009"/>
            <a:ext cx="2699275" cy="298024"/>
          </a:xfrm>
          <a:prstGeom prst="flowChartInputOutpu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b9579d9e0e_0_41"/>
          <p:cNvSpPr/>
          <p:nvPr/>
        </p:nvSpPr>
        <p:spPr>
          <a:xfrm>
            <a:off x="4939800" y="1815050"/>
            <a:ext cx="3747000" cy="831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 outcomes</a:t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b9579d9e0e_0_41"/>
          <p:cNvSpPr/>
          <p:nvPr/>
        </p:nvSpPr>
        <p:spPr>
          <a:xfrm>
            <a:off x="4939800" y="2762025"/>
            <a:ext cx="3747000" cy="2181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an overview of the key insights of the study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 the results and broader implications of the findings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b="0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Identify additional ways to strengthen coordination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b9579d9e0e_0_41"/>
          <p:cNvSpPr/>
          <p:nvPr/>
        </p:nvSpPr>
        <p:spPr>
          <a:xfrm>
            <a:off x="3389775" y="1848000"/>
            <a:ext cx="1283100" cy="30621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b9579d9e0e_0_41"/>
          <p:cNvSpPr txBox="1"/>
          <p:nvPr/>
        </p:nvSpPr>
        <p:spPr>
          <a:xfrm>
            <a:off x="646925" y="606900"/>
            <a:ext cx="3031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gb9579d9e0e_0_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3975" y="6279275"/>
            <a:ext cx="6010025" cy="54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26610259b2_1_31"/>
          <p:cNvSpPr/>
          <p:nvPr/>
        </p:nvSpPr>
        <p:spPr>
          <a:xfrm>
            <a:off x="-29300" y="345808"/>
            <a:ext cx="9144000" cy="6858000"/>
          </a:xfrm>
          <a:prstGeom prst="rect">
            <a:avLst/>
          </a:prstGeom>
          <a:solidFill>
            <a:srgbClr val="50AC9A"/>
          </a:solidFill>
          <a:ln cap="flat" cmpd="sng" w="9525">
            <a:solidFill>
              <a:srgbClr val="359D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TTG logo white.png" id="124" name="Google Shape;124;g126610259b2_1_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25" y="6577738"/>
            <a:ext cx="2570775" cy="34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126610259b2_1_31"/>
          <p:cNvSpPr/>
          <p:nvPr/>
        </p:nvSpPr>
        <p:spPr>
          <a:xfrm>
            <a:off x="1257225" y="1400688"/>
            <a:ext cx="7420200" cy="485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Growing importance of development finance </a:t>
            </a: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a way to mobilise resources and catalyse private sector initiatives and finance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126610259b2_1_31"/>
          <p:cNvSpPr/>
          <p:nvPr/>
        </p:nvSpPr>
        <p:spPr>
          <a:xfrm>
            <a:off x="1257225" y="3525850"/>
            <a:ext cx="7420200" cy="127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oo often, European donor governments and their development agencies operate in parallel with their financial institutions for development or rely on standalone operations.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there are several interesting examples of successful collaboration.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=&gt; </a:t>
            </a:r>
            <a:r>
              <a:rPr b="1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coordination between the roles and activities of European donors, implementing agencies and DFIs/PDBs can best be incentivised, articulated and implemented in practice</a:t>
            </a: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126610259b2_1_31"/>
          <p:cNvSpPr txBox="1"/>
          <p:nvPr/>
        </p:nvSpPr>
        <p:spPr>
          <a:xfrm>
            <a:off x="408100" y="419250"/>
            <a:ext cx="742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GB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1" i="0" lang="en-GB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ntroduction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126610259b2_1_31"/>
          <p:cNvSpPr/>
          <p:nvPr/>
        </p:nvSpPr>
        <p:spPr>
          <a:xfrm>
            <a:off x="1257325" y="2126225"/>
            <a:ext cx="4824300" cy="127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ecognition that</a:t>
            </a:r>
            <a:r>
              <a:rPr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European architecture for development </a:t>
            </a: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requires: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better and more systemic coordination and cooperation,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blended finance and beyond,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catalyse private and public initiatives and finance at scale and for greater impact.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g126610259b2_1_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48756" y="1768375"/>
            <a:ext cx="2353075" cy="86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6610259b2_1_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48744" y="2454569"/>
            <a:ext cx="1402700" cy="75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6610259b2_1_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9325" y="3660150"/>
            <a:ext cx="656875" cy="656875"/>
          </a:xfrm>
          <a:prstGeom prst="rect">
            <a:avLst/>
          </a:prstGeom>
          <a:noFill/>
          <a:ln cap="flat" cmpd="sng" w="9525">
            <a:solidFill>
              <a:srgbClr val="359DE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2" name="Google Shape;132;g126610259b2_1_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9325" y="1315113"/>
            <a:ext cx="656875" cy="656875"/>
          </a:xfrm>
          <a:prstGeom prst="rect">
            <a:avLst/>
          </a:prstGeom>
          <a:noFill/>
          <a:ln cap="flat" cmpd="sng" w="9525">
            <a:solidFill>
              <a:srgbClr val="359DE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3" name="Google Shape;133;g126610259b2_1_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092" y="2352269"/>
            <a:ext cx="699327" cy="574800"/>
          </a:xfrm>
          <a:prstGeom prst="rect">
            <a:avLst/>
          </a:prstGeom>
          <a:noFill/>
          <a:ln cap="flat" cmpd="sng" w="9525">
            <a:solidFill>
              <a:srgbClr val="359DE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4" name="Google Shape;134;g126610259b2_1_31"/>
          <p:cNvSpPr/>
          <p:nvPr/>
        </p:nvSpPr>
        <p:spPr>
          <a:xfrm>
            <a:off x="437400" y="5167150"/>
            <a:ext cx="8269200" cy="104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Draw lessons from practice on 1) coordination </a:t>
            </a:r>
            <a:r>
              <a:rPr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framework</a:t>
            </a:r>
            <a:r>
              <a:rPr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2) challenges, 3) success factors, and propose some recommendations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case studies</a:t>
            </a:r>
            <a:r>
              <a:rPr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EIB, EBRD, France, Germany, Italy, the Netherlands, Spain, and the UK, with specific  examples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g126610259b2_1_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73475" y="6577750"/>
            <a:ext cx="6204674" cy="56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5436712c94_0_135"/>
          <p:cNvSpPr/>
          <p:nvPr/>
        </p:nvSpPr>
        <p:spPr>
          <a:xfrm>
            <a:off x="0" y="-67"/>
            <a:ext cx="9144000" cy="6858000"/>
          </a:xfrm>
          <a:prstGeom prst="rect">
            <a:avLst/>
          </a:prstGeom>
          <a:solidFill>
            <a:srgbClr val="50AC9A"/>
          </a:solidFill>
          <a:ln cap="flat" cmpd="sng" w="9525">
            <a:solidFill>
              <a:srgbClr val="359D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TTG logo white.png" id="141" name="Google Shape;141;g15436712c94_0_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275" y="6279275"/>
            <a:ext cx="2570775" cy="34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15436712c94_0_135"/>
          <p:cNvSpPr txBox="1"/>
          <p:nvPr/>
        </p:nvSpPr>
        <p:spPr>
          <a:xfrm>
            <a:off x="408100" y="419250"/>
            <a:ext cx="742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Coordination: nature and objectives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15436712c94_0_135"/>
          <p:cNvSpPr/>
          <p:nvPr/>
        </p:nvSpPr>
        <p:spPr>
          <a:xfrm>
            <a:off x="408100" y="1312988"/>
            <a:ext cx="3453300" cy="12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Coordination between donors, implementing agencies and DFIs/PDBs takes place at </a:t>
            </a:r>
            <a:r>
              <a:rPr b="1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multiple levels</a:t>
            </a: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shaped by the </a:t>
            </a:r>
            <a:r>
              <a:rPr b="1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institutional framework </a:t>
            </a: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which donors, implementing agencies and DFIs operate.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g15436712c94_0_1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8100" y="4998125"/>
            <a:ext cx="711550" cy="72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15436712c94_0_1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100" y="3395317"/>
            <a:ext cx="711550" cy="721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15436712c94_0_1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100" y="4277863"/>
            <a:ext cx="711550" cy="71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15436712c94_0_135"/>
          <p:cNvSpPr/>
          <p:nvPr/>
        </p:nvSpPr>
        <p:spPr>
          <a:xfrm>
            <a:off x="1316600" y="3395325"/>
            <a:ext cx="7504500" cy="721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Providing donors, implementing agencies and DFIs/PDBs access to complementary resources and tools</a:t>
            </a: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notably by: optimising the use of technical assistance; de-risking public and private investments and pooling together a unique set of knowledge, expertise and resources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g15436712c94_0_135"/>
          <p:cNvSpPr/>
          <p:nvPr/>
        </p:nvSpPr>
        <p:spPr>
          <a:xfrm>
            <a:off x="1316600" y="4251238"/>
            <a:ext cx="7504500" cy="71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Paving the way for a more comprehensive and synergistic approach </a:t>
            </a: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adopting a comprehensive approach to investment; linking projects and shifting from project to systemic impacts; enabling ‘escalator’ or ’cascading’ engagement to shape markets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g15436712c94_0_135"/>
          <p:cNvSpPr/>
          <p:nvPr/>
        </p:nvSpPr>
        <p:spPr>
          <a:xfrm>
            <a:off x="1316600" y="5097238"/>
            <a:ext cx="7504500" cy="523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Offer a platform for addressing common issues together,</a:t>
            </a: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developing a pipeline of bankable projects; ensuring solid impact reporting and enabling DFIs/PDBs to be responsive in times of crisis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g15436712c94_0_1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74100" y="634550"/>
            <a:ext cx="7302900" cy="300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15436712c94_0_1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39325" y="6172437"/>
            <a:ext cx="6204674" cy="56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5436712c94_0_151"/>
          <p:cNvSpPr/>
          <p:nvPr/>
        </p:nvSpPr>
        <p:spPr>
          <a:xfrm>
            <a:off x="0" y="-67"/>
            <a:ext cx="9144000" cy="6858000"/>
          </a:xfrm>
          <a:prstGeom prst="rect">
            <a:avLst/>
          </a:prstGeom>
          <a:solidFill>
            <a:srgbClr val="50AC9A"/>
          </a:solidFill>
          <a:ln cap="flat" cmpd="sng" w="9525">
            <a:solidFill>
              <a:srgbClr val="359D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TTG logo white.png" id="157" name="Google Shape;157;g15436712c94_0_1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0475" y="6279275"/>
            <a:ext cx="2570775" cy="34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15436712c94_0_151"/>
          <p:cNvSpPr txBox="1"/>
          <p:nvPr/>
        </p:nvSpPr>
        <p:spPr>
          <a:xfrm>
            <a:off x="408100" y="419250"/>
            <a:ext cx="742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Coordination: Challenges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g15436712c94_0_1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8100" y="1256226"/>
            <a:ext cx="8375899" cy="473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15436712c94_0_1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2607" y="6192237"/>
            <a:ext cx="5767843" cy="52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5436712c94_0_48"/>
          <p:cNvSpPr/>
          <p:nvPr/>
        </p:nvSpPr>
        <p:spPr>
          <a:xfrm>
            <a:off x="0" y="-67"/>
            <a:ext cx="9144000" cy="6858000"/>
          </a:xfrm>
          <a:prstGeom prst="rect">
            <a:avLst/>
          </a:prstGeom>
          <a:solidFill>
            <a:srgbClr val="50AC9A"/>
          </a:solidFill>
          <a:ln cap="flat" cmpd="sng" w="9525">
            <a:solidFill>
              <a:srgbClr val="359D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TTG logo white.png" id="166" name="Google Shape;166;g15436712c94_0_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275" y="6279275"/>
            <a:ext cx="2570775" cy="34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15436712c94_0_48"/>
          <p:cNvSpPr txBox="1"/>
          <p:nvPr/>
        </p:nvSpPr>
        <p:spPr>
          <a:xfrm>
            <a:off x="419875" y="357000"/>
            <a:ext cx="742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Lessons learnt and recommendations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g15436712c94_0_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4275" y="1309725"/>
            <a:ext cx="8492226" cy="3823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15436712c94_0_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2607" y="6192237"/>
            <a:ext cx="5767843" cy="52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5436712c94_0_187"/>
          <p:cNvSpPr/>
          <p:nvPr/>
        </p:nvSpPr>
        <p:spPr>
          <a:xfrm>
            <a:off x="0" y="-67"/>
            <a:ext cx="9144000" cy="6858000"/>
          </a:xfrm>
          <a:prstGeom prst="rect">
            <a:avLst/>
          </a:prstGeom>
          <a:solidFill>
            <a:srgbClr val="50AC9A"/>
          </a:solidFill>
          <a:ln cap="flat" cmpd="sng" w="9525">
            <a:solidFill>
              <a:srgbClr val="359D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TTG logo white.png" id="175" name="Google Shape;175;g15436712c94_0_1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3675" y="6279275"/>
            <a:ext cx="2570775" cy="34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15436712c94_0_187"/>
          <p:cNvSpPr txBox="1"/>
          <p:nvPr/>
        </p:nvSpPr>
        <p:spPr>
          <a:xfrm>
            <a:off x="419875" y="280800"/>
            <a:ext cx="742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Lessons learnt and recommendations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g15436712c94_0_18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875" y="1295649"/>
            <a:ext cx="8499576" cy="410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15436712c94_0_1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2607" y="6192237"/>
            <a:ext cx="5767843" cy="52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26610259b2_1_4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84" name="Google Shape;184;g126610259b2_1_4"/>
          <p:cNvSpPr/>
          <p:nvPr/>
        </p:nvSpPr>
        <p:spPr>
          <a:xfrm>
            <a:off x="0" y="-67"/>
            <a:ext cx="9144000" cy="6858000"/>
          </a:xfrm>
          <a:prstGeom prst="rect">
            <a:avLst/>
          </a:prstGeom>
          <a:solidFill>
            <a:srgbClr val="50AC9A"/>
          </a:solidFill>
          <a:ln cap="flat" cmpd="sng" w="9525">
            <a:solidFill>
              <a:srgbClr val="359D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126610259b2_1_4"/>
          <p:cNvSpPr txBox="1"/>
          <p:nvPr/>
        </p:nvSpPr>
        <p:spPr>
          <a:xfrm>
            <a:off x="311700" y="1893753"/>
            <a:ext cx="8520600" cy="7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Source Sans Pro"/>
              <a:buNone/>
            </a:pPr>
            <a:r>
              <a:rPr b="1" i="0" lang="en-GB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Thank you very much!</a:t>
            </a:r>
            <a:endParaRPr b="1" i="0" sz="4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Source Sans Pro"/>
              <a:buNone/>
            </a:pPr>
            <a:r>
              <a:t/>
            </a:r>
            <a:endParaRPr b="1" i="0" sz="2900" u="none" cap="none" strike="noStrik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San Bilal and Karim Karaki (ECDPM)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with contributions by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Source Sans Pro"/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Elise Dufief (IDDRI), Niels Keijzer (IDOS), Iliana Olivié and María Santillán O’Shea (Elcano)</a:t>
            </a:r>
            <a:endParaRPr b="1" sz="46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86" name="Google Shape;186;g126610259b2_1_4"/>
          <p:cNvSpPr txBox="1"/>
          <p:nvPr/>
        </p:nvSpPr>
        <p:spPr>
          <a:xfrm>
            <a:off x="161875" y="5237550"/>
            <a:ext cx="3000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www.ettg.eu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@ettg_eu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TTG logo white.png" id="187" name="Google Shape;187;g126610259b2_1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1875" y="6279275"/>
            <a:ext cx="2570775" cy="34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126610259b2_1_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96100" y="6192225"/>
            <a:ext cx="6152025" cy="5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126610259b2_1_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3625" y="5075825"/>
            <a:ext cx="3962400" cy="876300"/>
          </a:xfrm>
          <a:prstGeom prst="rect">
            <a:avLst/>
          </a:prstGeom>
          <a:noFill/>
          <a:ln cap="flat" cmpd="sng" w="9525">
            <a:solidFill>
              <a:srgbClr val="359DE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0" name="Google Shape;190;g126610259b2_1_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884" y="5711976"/>
            <a:ext cx="434967" cy="34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